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sldIdLst>
    <p:sldId id="257" r:id="rId3"/>
    <p:sldId id="260" r:id="rId4"/>
    <p:sldId id="262" r:id="rId5"/>
    <p:sldId id="263" r:id="rId6"/>
    <p:sldId id="264" r:id="rId7"/>
    <p:sldId id="268" r:id="rId8"/>
    <p:sldId id="266" r:id="rId9"/>
    <p:sldId id="271"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330" y="4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34F57BC-7847-4248-9D1B-6CA0520DBCA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34F57BC-7847-4248-9D1B-6CA0520DBCA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34F57BC-7847-4248-9D1B-6CA0520DBCA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34F57BC-7847-4248-9D1B-6CA0520DBCA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34F57BC-7847-4248-9D1B-6CA0520DBCA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034F57BC-7847-4248-9D1B-6CA0520DBCA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034F57BC-7847-4248-9D1B-6CA0520DBCA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34F57BC-7847-4248-9D1B-6CA0520DBCA0}"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F57BC-7847-4248-9D1B-6CA0520DBCA0}"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34F57BC-7847-4248-9D1B-6CA0520DBCA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34F57BC-7847-4248-9D1B-6CA0520DBCA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7C6EF-C93F-43B7-A547-902BA3C9AC7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F57BC-7847-4248-9D1B-6CA0520DBCA0}"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7C6EF-C93F-43B7-A547-902BA3C9AC7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xml"/><Relationship Id="rId4" Type="http://schemas.openxmlformats.org/officeDocument/2006/relationships/image" Target="../media/image1.jpeg"/><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tags" Target="../tags/tag3.xml"/><Relationship Id="rId3"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media/media2.mp4"/></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jpeg"/><Relationship Id="rId2" Type="http://schemas.openxmlformats.org/officeDocument/2006/relationships/hyperlink" Target="https://www.irjmets.com/uploadedfiles/paper/issue_5_may_2022/23299/final/fin_irjmets1652765861.pdf" TargetMode="External"/><Relationship Id="rId1" Type="http://schemas.openxmlformats.org/officeDocument/2006/relationships/hyperlink" Target="https://www.researchgate.net/publication/337164485_REAL-TIME_LANE_DETECTION_ANALYSIS_AT_NIGH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728" y="365125"/>
            <a:ext cx="9018496" cy="1325563"/>
          </a:xfrm>
        </p:spPr>
        <p:txBody>
          <a:bodyPr>
            <a:normAutofit/>
          </a:bodyPr>
          <a:lstStyle/>
          <a:p>
            <a:pPr algn="ctr"/>
            <a:r>
              <a:rPr lang="en-IN" altLang="en-US" b="1" dirty="0">
                <a:latin typeface="Times New Roman" panose="02020603050405020304" pitchFamily="18" charset="0"/>
                <a:cs typeface="Times New Roman" panose="02020603050405020304" pitchFamily="18" charset="0"/>
              </a:rPr>
              <a:t>Lane Detection On Road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59663"/>
            <a:ext cx="10515600" cy="4017300"/>
          </a:xfrm>
        </p:spPr>
        <p:txBody>
          <a:bodyPr>
            <a:normAutofit lnSpcReduction="10000"/>
          </a:bodyPr>
          <a:lstStyle/>
          <a:p>
            <a:pPr marL="0" indent="0" algn="ctr">
              <a:buNone/>
            </a:pPr>
            <a:r>
              <a:rPr lang="en-US" b="1" u="sng" dirty="0">
                <a:latin typeface="Times New Roman" panose="02020603050405020304" pitchFamily="18" charset="0"/>
                <a:cs typeface="Times New Roman" panose="02020603050405020304" pitchFamily="18" charset="0"/>
              </a:rPr>
              <a:t>Presented by:</a:t>
            </a:r>
            <a:endParaRPr lang="en-US" b="1" u="sng" dirty="0">
              <a:latin typeface="Times New Roman" panose="02020603050405020304" pitchFamily="18" charset="0"/>
              <a:cs typeface="Times New Roman" panose="02020603050405020304" pitchFamily="18" charset="0"/>
            </a:endParaRPr>
          </a:p>
          <a:p>
            <a:pPr marL="0" indent="0" algn="ctr">
              <a:buNone/>
            </a:pPr>
            <a:endParaRPr lang="en-IN" altLang="en-US" dirty="0">
              <a:latin typeface="Times New Roman" panose="02020603050405020304" pitchFamily="18" charset="0"/>
              <a:cs typeface="Times New Roman" panose="02020603050405020304" pitchFamily="18" charset="0"/>
            </a:endParaRPr>
          </a:p>
          <a:p>
            <a:pPr marL="0" indent="0" algn="ctr">
              <a:buNone/>
            </a:pPr>
            <a:r>
              <a:rPr lang="en-IN" altLang="en-US" dirty="0">
                <a:latin typeface="Times New Roman" panose="02020603050405020304" pitchFamily="18" charset="0"/>
                <a:cs typeface="Times New Roman" panose="02020603050405020304" pitchFamily="18" charset="0"/>
              </a:rPr>
              <a:t>Pathlavath Divya</a:t>
            </a:r>
            <a:r>
              <a:rPr lang="en-US" dirty="0">
                <a:latin typeface="Times New Roman" panose="02020603050405020304" pitchFamily="18" charset="0"/>
                <a:cs typeface="Times New Roman" panose="02020603050405020304" pitchFamily="18" charset="0"/>
              </a:rPr>
              <a:t>                     (2456217330</a:t>
            </a:r>
            <a:r>
              <a:rPr lang="en-IN" altLang="en-US" dirty="0">
                <a:latin typeface="Times New Roman" panose="02020603050405020304" pitchFamily="18" charset="0"/>
                <a:cs typeface="Times New Roman" panose="02020603050405020304" pitchFamily="18" charset="0"/>
              </a:rPr>
              <a:t>46</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lgn="ctr">
              <a:buNone/>
            </a:pPr>
            <a:r>
              <a:rPr lang="en-IN" altLang="en-US" dirty="0">
                <a:latin typeface="Times New Roman" panose="02020603050405020304" pitchFamily="18" charset="0"/>
                <a:cs typeface="Times New Roman" panose="02020603050405020304" pitchFamily="18" charset="0"/>
              </a:rPr>
              <a:t>Gundupalli Thanusha</a:t>
            </a:r>
            <a:r>
              <a:rPr lang="en-US" dirty="0">
                <a:latin typeface="Times New Roman" panose="02020603050405020304" pitchFamily="18" charset="0"/>
                <a:cs typeface="Times New Roman" panose="02020603050405020304" pitchFamily="18" charset="0"/>
              </a:rPr>
              <a:t>               (2456217330</a:t>
            </a:r>
            <a:r>
              <a:rPr lang="en-IN" altLang="en-US" dirty="0">
                <a:latin typeface="Times New Roman" panose="02020603050405020304" pitchFamily="18" charset="0"/>
                <a:cs typeface="Times New Roman" panose="02020603050405020304" pitchFamily="18" charset="0"/>
              </a:rPr>
              <a:t>20</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Gadiraju Sravya Santhoshi</a:t>
            </a:r>
            <a:r>
              <a:rPr lang="en-US" dirty="0">
                <a:latin typeface="Times New Roman" panose="02020603050405020304" pitchFamily="18" charset="0"/>
                <a:cs typeface="Times New Roman" panose="02020603050405020304" pitchFamily="18" charset="0"/>
              </a:rPr>
              <a:t>       (2456217330</a:t>
            </a:r>
            <a:r>
              <a:rPr lang="en-IN" altLang="en-US" dirty="0">
                <a:latin typeface="Times New Roman" panose="02020603050405020304" pitchFamily="18" charset="0"/>
                <a:cs typeface="Times New Roman" panose="02020603050405020304" pitchFamily="18" charset="0"/>
              </a:rPr>
              <a:t>16</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u="sng" dirty="0">
                <a:latin typeface="Times New Roman" panose="02020603050405020304" pitchFamily="18" charset="0"/>
                <a:cs typeface="Times New Roman" panose="02020603050405020304" pitchFamily="18" charset="0"/>
              </a:rPr>
              <a:t>Name of the Guide</a:t>
            </a: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Ms.N. Meghana</a:t>
            </a:r>
            <a:endParaRPr lang="en-IN" dirty="0">
              <a:latin typeface="Times New Roman" panose="02020603050405020304" pitchFamily="18" charset="0"/>
              <a:cs typeface="Times New Roman" panose="02020603050405020304" pitchFamily="18" charset="0"/>
            </a:endParaRPr>
          </a:p>
        </p:txBody>
      </p:sp>
      <p:pic>
        <p:nvPicPr>
          <p:cNvPr id="6" name="Picture 5" descr="A picture containing text, circle, baseball, emblem&#10;&#10;Description automatically generated"/>
          <p:cNvPicPr/>
          <p:nvPr/>
        </p:nvPicPr>
        <p:blipFill>
          <a:blip r:embed="rId1">
            <a:extLst>
              <a:ext uri="{28A0092B-C50C-407E-A947-70E740481C1C}">
                <a14:useLocalDpi xmlns:a14="http://schemas.microsoft.com/office/drawing/2010/main" val="0"/>
              </a:ext>
            </a:extLst>
          </a:blip>
          <a:srcRect/>
          <a:stretch>
            <a:fillRect/>
          </a:stretch>
        </p:blipFill>
        <p:spPr bwMode="auto">
          <a:xfrm>
            <a:off x="770963" y="365125"/>
            <a:ext cx="1837765" cy="179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097"/>
            <a:ext cx="10515600" cy="1093311"/>
          </a:xfrm>
        </p:spPr>
        <p:txBody>
          <a:bodyPr/>
          <a:lstStyle/>
          <a:p>
            <a:pPr algn="ctr"/>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11580"/>
            <a:ext cx="10515600" cy="5278755"/>
          </a:xfrm>
        </p:spPr>
        <p:txBody>
          <a:bodyPr>
            <a:noAutofit/>
          </a:bodyPr>
          <a:lstStyle/>
          <a:p>
            <a:pPr marL="0" indent="0" algn="just">
              <a:lnSpc>
                <a:spcPct val="130000"/>
              </a:lnSpc>
              <a:buNone/>
            </a:pPr>
            <a:r>
              <a:rPr lang="en-US" sz="1800" dirty="0">
                <a:latin typeface="Times New Roman" panose="02020603050405020304" pitchFamily="18" charset="0"/>
                <a:cs typeface="Times New Roman" panose="02020603050405020304" pitchFamily="18" charset="0"/>
                <a:sym typeface="+mn-ea"/>
              </a:rPr>
              <a:t>Detecting lanes on roads at night presents unique challenges due to reduced visibility and varying lighting conditions. This paper proposes a novel approach utilizing advanced computer vision techniques, including deep learning-based algorithms, to accurately identify lane markings in low-light environments. By leveraging convolutional neural networks trained on extensive datasets of nighttime driving scenarios, our method achieves robust lane detection performance, enhancing the safety and reliability of autonomous vehicles and assisting human drivers in challenging nighttime conditions. </a:t>
            </a:r>
            <a:endParaRPr lang="en-US" sz="1800" dirty="0">
              <a:latin typeface="Times New Roman" panose="02020603050405020304" pitchFamily="18" charset="0"/>
              <a:cs typeface="Times New Roman" panose="02020603050405020304" pitchFamily="18" charset="0"/>
              <a:sym typeface="+mn-ea"/>
            </a:endParaRPr>
          </a:p>
          <a:p>
            <a:pPr marL="0" indent="0" algn="just">
              <a:lnSpc>
                <a:spcPct val="130000"/>
              </a:lnSpc>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project aims to develop a system for real-time lane detection on roads during nighttime conditions. The system will utilize advanced image processing and computer vision techniques to identify and track lane markings in low-light environments. By leveraging algorithms such as edge detection, Hough transforms, and machine learning models, the system will accurately detect lane boundaries and provide real-time feedback to drivers. The project will focus on enhancing road safety by improving lane detection performance in challenging lighting conditions. Through this research, we aim to contribute to the development of intelligent transportation systems that can operate effectively during both day and night.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picture containing text, circle, baseball, emblem&#10;&#10;Description automatically generated"/>
          <p:cNvPicPr/>
          <p:nvPr/>
        </p:nvPicPr>
        <p:blipFill>
          <a:blip r:embed="rId1">
            <a:extLst>
              <a:ext uri="{28A0092B-C50C-407E-A947-70E740481C1C}">
                <a14:useLocalDpi xmlns:a14="http://schemas.microsoft.com/office/drawing/2010/main" val="0"/>
              </a:ext>
            </a:extLst>
          </a:blip>
          <a:srcRect/>
          <a:stretch>
            <a:fillRect/>
          </a:stretch>
        </p:blipFill>
        <p:spPr bwMode="auto">
          <a:xfrm>
            <a:off x="1258905" y="177698"/>
            <a:ext cx="937447" cy="932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62753"/>
            <a:ext cx="10518776" cy="1627935"/>
          </a:xfrm>
        </p:spPr>
        <p:txBody>
          <a:bodyPr/>
          <a:lstStyle/>
          <a:p>
            <a:pPr algn="ctr"/>
            <a:r>
              <a:rPr lang="en-US" b="1" dirty="0">
                <a:latin typeface="Times New Roman" panose="02020603050405020304" pitchFamily="18" charset="0"/>
                <a:cs typeface="Times New Roman" panose="02020603050405020304" pitchFamily="18" charset="0"/>
              </a:rPr>
              <a:t>Requirements</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47013" y="793086"/>
            <a:ext cx="5157787" cy="1330699"/>
          </a:xfrm>
        </p:spPr>
        <p:txBody>
          <a:bodyPr/>
          <a:lstStyle/>
          <a:p>
            <a:r>
              <a:rPr lang="en-US" u="sng" dirty="0">
                <a:latin typeface="Times New Roman" panose="02020603050405020304" pitchFamily="18" charset="0"/>
                <a:cs typeface="Times New Roman" panose="02020603050405020304" pitchFamily="18" charset="0"/>
              </a:rPr>
              <a:t>SOFTWARE REQUIREMENTS</a:t>
            </a:r>
            <a:endParaRPr lang="en-IN" u="sng"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331694" y="1891553"/>
            <a:ext cx="5573106" cy="4500282"/>
          </a:xfrm>
        </p:spPr>
        <p:txBody>
          <a:bodyPr>
            <a:normAutofit fontScale="95000"/>
          </a:bodyPr>
          <a:lstStyle/>
          <a:p>
            <a:pPr marL="0" indent="0">
              <a:buNone/>
            </a:pPr>
            <a:endParaRPr lang="en-US" sz="28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Open CV (Python)</a:t>
            </a:r>
            <a:endParaRPr lang="en-IN" sz="2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Python</a:t>
            </a:r>
            <a:endParaRPr lang="en-IN" sz="2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IDE (Integrated Development Environment)</a:t>
            </a:r>
            <a:endParaRPr lang="en-US" sz="2800" b="1" dirty="0">
              <a:latin typeface="Times New Roman" panose="02020603050405020304" pitchFamily="18" charset="0"/>
              <a:cs typeface="Times New Roman" panose="02020603050405020304" pitchFamily="18" charset="0"/>
            </a:endParaRPr>
          </a:p>
          <a:p>
            <a:r>
              <a:rPr lang="en-IN" altLang="en-US" sz="2000" dirty="0">
                <a:latin typeface="Times New Roman" panose="02020603050405020304" pitchFamily="18" charset="0"/>
                <a:cs typeface="Times New Roman" panose="02020603050405020304" pitchFamily="18" charset="0"/>
              </a:rPr>
              <a:t>Google Colab</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Librarie</a:t>
            </a:r>
            <a:r>
              <a:rPr lang="en-IN" altLang="en-US" sz="2800" b="1" dirty="0">
                <a:latin typeface="Times New Roman" panose="02020603050405020304" pitchFamily="18" charset="0"/>
                <a:cs typeface="Times New Roman" panose="02020603050405020304" pitchFamily="18" charset="0"/>
              </a:rPr>
              <a:t>s</a:t>
            </a:r>
            <a:endParaRPr lang="en-US" sz="28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NumPy</a:t>
            </a:r>
            <a:endParaRPr lang="en-US" sz="2000" dirty="0">
              <a:latin typeface="Times New Roman" panose="02020603050405020304" pitchFamily="18" charset="0"/>
              <a:cs typeface="Times New Roman" panose="02020603050405020304" pitchFamily="18" charset="0"/>
            </a:endParaRPr>
          </a:p>
          <a:p>
            <a:r>
              <a:rPr lang="en-IN" altLang="en-US" sz="2000" dirty="0">
                <a:latin typeface="Times New Roman" panose="02020603050405020304" pitchFamily="18" charset="0"/>
                <a:cs typeface="Times New Roman" panose="02020603050405020304" pitchFamily="18" charset="0"/>
              </a:rPr>
              <a:t>Cv2</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t>
            </a:r>
            <a:r>
              <a:rPr lang="en-IN" altLang="en-US" sz="2000" dirty="0">
                <a:latin typeface="Times New Roman" panose="02020603050405020304" pitchFamily="18" charset="0"/>
                <a:cs typeface="Times New Roman" panose="02020603050405020304" pitchFamily="18" charset="0"/>
              </a:rPr>
              <a:t>oviePy</a:t>
            </a:r>
            <a:endParaRPr lang="en-IN"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6172200" y="1681163"/>
            <a:ext cx="5183188" cy="442622"/>
          </a:xfrm>
        </p:spPr>
        <p:txBody>
          <a:bodyPr/>
          <a:lstStyle/>
          <a:p>
            <a:r>
              <a:rPr lang="en-US" u="sng" dirty="0">
                <a:latin typeface="Times New Roman" panose="02020603050405020304" pitchFamily="18" charset="0"/>
                <a:cs typeface="Times New Roman" panose="02020603050405020304" pitchFamily="18" charset="0"/>
              </a:rPr>
              <a:t>HARDWARE</a:t>
            </a:r>
            <a:r>
              <a:rPr lang="en-US" u="sng" dirty="0"/>
              <a:t> REQUIREMENTS</a:t>
            </a:r>
            <a:endParaRPr lang="en-IN" u="sng" dirty="0"/>
          </a:p>
        </p:txBody>
      </p:sp>
      <p:sp>
        <p:nvSpPr>
          <p:cNvPr id="6" name="Content Placeholder 5"/>
          <p:cNvSpPr>
            <a:spLocks noGrp="1"/>
          </p:cNvSpPr>
          <p:nvPr>
            <p:ph sz="quarter" idx="4"/>
          </p:nvPr>
        </p:nvSpPr>
        <p:spPr>
          <a:xfrm>
            <a:off x="6172200" y="2223247"/>
            <a:ext cx="5183188" cy="3966416"/>
          </a:xfrm>
        </p:spPr>
        <p:txBody>
          <a:bodyPr>
            <a:normAutofit fontScale="95000"/>
          </a:bodyPr>
          <a:lstStyle/>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Computer</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 capable computer with:   </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Processor:</a:t>
            </a:r>
            <a:r>
              <a:rPr lang="en-US" sz="2800" dirty="0">
                <a:latin typeface="Times New Roman" panose="02020603050405020304" pitchFamily="18" charset="0"/>
                <a:cs typeface="Times New Roman" panose="02020603050405020304" pitchFamily="18" charset="0"/>
              </a:rPr>
              <a:t> Modern multi-core processor for real-time video processing (Intel Core i3/i5).</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Memory (RAM):</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Minimum 8 GB RAM.</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Storage: </a:t>
            </a:r>
            <a:r>
              <a:rPr lang="en-US" sz="2800" dirty="0">
                <a:latin typeface="Times New Roman" panose="02020603050405020304" pitchFamily="18" charset="0"/>
                <a:cs typeface="Times New Roman" panose="02020603050405020304" pitchFamily="18" charset="0"/>
              </a:rPr>
              <a:t>Adequate storage space.</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Operating System:</a:t>
            </a:r>
            <a:r>
              <a:rPr lang="en-US" sz="2800" dirty="0">
                <a:latin typeface="Times New Roman" panose="02020603050405020304" pitchFamily="18" charset="0"/>
                <a:cs typeface="Times New Roman" panose="02020603050405020304" pitchFamily="18" charset="0"/>
              </a:rPr>
              <a:t> Windows</a:t>
            </a:r>
            <a:r>
              <a:rPr lang="en-IN" altLang="en-US" sz="2800" dirty="0">
                <a:latin typeface="Times New Roman" panose="02020603050405020304" pitchFamily="18" charset="0"/>
                <a:cs typeface="Times New Roman" panose="02020603050405020304" pitchFamily="18" charset="0"/>
              </a:rPr>
              <a:t> 11.</a:t>
            </a:r>
            <a:endParaRPr lang="en-IN" dirty="0">
              <a:latin typeface="Times New Roman" panose="02020603050405020304" pitchFamily="18" charset="0"/>
              <a:cs typeface="Times New Roman" panose="02020603050405020304" pitchFamily="18" charset="0"/>
            </a:endParaRPr>
          </a:p>
        </p:txBody>
      </p:sp>
      <p:pic>
        <p:nvPicPr>
          <p:cNvPr id="7" name="Picture 6" descr="A picture containing text, circle, baseball, emblem&#10;&#10;Description automatically generated"/>
          <p:cNvPicPr/>
          <p:nvPr/>
        </p:nvPicPr>
        <p:blipFill>
          <a:blip r:embed="rId1">
            <a:extLst>
              <a:ext uri="{28A0092B-C50C-407E-A947-70E740481C1C}">
                <a14:useLocalDpi xmlns:a14="http://schemas.microsoft.com/office/drawing/2010/main" val="0"/>
              </a:ext>
            </a:extLst>
          </a:blip>
          <a:srcRect/>
          <a:stretch>
            <a:fillRect/>
          </a:stretch>
        </p:blipFill>
        <p:spPr bwMode="auto">
          <a:xfrm>
            <a:off x="995082" y="154787"/>
            <a:ext cx="968187"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10" y="-57785"/>
            <a:ext cx="10515600" cy="1325563"/>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Proposed</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pic>
        <p:nvPicPr>
          <p:cNvPr id="15" name="Picture 14" descr="A picture containing text, circle, baseball, emblem&#10;&#10;Description automatically generated"/>
          <p:cNvPicPr/>
          <p:nvPr/>
        </p:nvPicPr>
        <p:blipFill>
          <a:blip r:embed="rId1">
            <a:extLst>
              <a:ext uri="{28A0092B-C50C-407E-A947-70E740481C1C}">
                <a14:useLocalDpi xmlns:a14="http://schemas.microsoft.com/office/drawing/2010/main" val="0"/>
              </a:ext>
            </a:extLst>
          </a:blip>
          <a:srcRect/>
          <a:stretch>
            <a:fillRect/>
          </a:stretch>
        </p:blipFill>
        <p:spPr bwMode="auto">
          <a:xfrm>
            <a:off x="765736" y="96072"/>
            <a:ext cx="964340" cy="84511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descr="M2"/>
          <p:cNvPicPr>
            <a:picLocks noChangeAspect="1"/>
          </p:cNvPicPr>
          <p:nvPr>
            <p:ph idx="1"/>
            <p:custDataLst>
              <p:tags r:id="rId2"/>
            </p:custDataLst>
          </p:nvPr>
        </p:nvPicPr>
        <p:blipFill>
          <a:blip r:embed="rId3"/>
          <a:srcRect l="22684" r="17299"/>
          <a:stretch>
            <a:fillRect/>
          </a:stretch>
        </p:blipFill>
        <p:spPr>
          <a:xfrm>
            <a:off x="2051685" y="1152525"/>
            <a:ext cx="8087995" cy="5852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RESULTS</a:t>
            </a:r>
            <a:endParaRPr lang="en-IN" b="1" dirty="0">
              <a:latin typeface="Times New Roman" panose="02020603050405020304" pitchFamily="18" charset="0"/>
              <a:cs typeface="Times New Roman" panose="02020603050405020304" pitchFamily="18" charset="0"/>
            </a:endParaRPr>
          </a:p>
        </p:txBody>
      </p:sp>
      <p:pic>
        <p:nvPicPr>
          <p:cNvPr id="2" name="input">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191385" y="1590675"/>
            <a:ext cx="7809230" cy="4189730"/>
          </a:xfrm>
          <a:prstGeom prst="rect">
            <a:avLst/>
          </a:prstGeom>
        </p:spPr>
      </p:pic>
      <p:pic>
        <p:nvPicPr>
          <p:cNvPr id="6" name="Picture 5" descr="A picture containing text, circle, baseball, emblem&#10;&#10;Description automatically generated"/>
          <p:cNvPicPr/>
          <p:nvPr/>
        </p:nvPicPr>
        <p:blipFill>
          <a:blip r:embed="rId4">
            <a:extLst>
              <a:ext uri="{28A0092B-C50C-407E-A947-70E740481C1C}">
                <a14:useLocalDpi xmlns:a14="http://schemas.microsoft.com/office/drawing/2010/main" val="0"/>
              </a:ext>
            </a:extLst>
          </a:blip>
          <a:srcRect/>
          <a:stretch>
            <a:fillRect/>
          </a:stretch>
        </p:blipFill>
        <p:spPr bwMode="auto">
          <a:xfrm>
            <a:off x="1133401" y="158937"/>
            <a:ext cx="964340" cy="84511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8084185" y="6175375"/>
            <a:ext cx="4107815" cy="575310"/>
          </a:xfrm>
          <a:prstGeom prst="rect">
            <a:avLst/>
          </a:prstGeom>
          <a:noFill/>
        </p:spPr>
        <p:txBody>
          <a:bodyPr wrap="square" rtlCol="0">
            <a:noAutofit/>
          </a:bodyPr>
          <a:p>
            <a:r>
              <a:rPr lang="en-IN" altLang="en-US" sz="2400" b="1">
                <a:latin typeface="Times New Roman" panose="02020603050405020304" pitchFamily="18" charset="0"/>
                <a:cs typeface="Times New Roman" panose="02020603050405020304" pitchFamily="18" charset="0"/>
              </a:rPr>
              <a:t>presenting the code..</a:t>
            </a:r>
            <a:r>
              <a:rPr lang="en-IN" altLang="en-US" sz="2400" b="1"/>
              <a:t>.</a:t>
            </a:r>
            <a:endParaRPr lang="en-IN" altLang="en-US" sz="2400" b="1"/>
          </a:p>
        </p:txBody>
      </p:sp>
      <p:sp>
        <p:nvSpPr>
          <p:cNvPr id="7" name="Text Box 6"/>
          <p:cNvSpPr txBox="1"/>
          <p:nvPr>
            <p:custDataLst>
              <p:tags r:id="rId5"/>
            </p:custDataLst>
          </p:nvPr>
        </p:nvSpPr>
        <p:spPr>
          <a:xfrm>
            <a:off x="677545" y="1590675"/>
            <a:ext cx="4107815" cy="575310"/>
          </a:xfrm>
          <a:prstGeom prst="rect">
            <a:avLst/>
          </a:prstGeom>
          <a:noFill/>
        </p:spPr>
        <p:txBody>
          <a:bodyPr wrap="square" rtlCol="0">
            <a:noAutofit/>
          </a:bodyPr>
          <a:p>
            <a:r>
              <a:rPr lang="en-IN" altLang="en-US" sz="2400" b="1">
                <a:latin typeface="Times New Roman" panose="02020603050405020304" pitchFamily="18" charset="0"/>
                <a:cs typeface="Times New Roman" panose="02020603050405020304" pitchFamily="18" charset="0"/>
              </a:rPr>
              <a:t>INPUT:</a:t>
            </a:r>
            <a:endParaRPr lang="en-IN" altLang="en-US" sz="24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output (1)">
            <a:hlinkClick r:id="" action="ppaction://media"/>
          </p:cNvPr>
          <p:cNvPicPr>
            <a:picLocks noChangeAspect="1"/>
          </p:cNvPicPr>
          <p:nvPr>
            <p:ph sz="half" idx="1"/>
            <a:videoFile r:link="rId1"/>
            <p:extLst>
              <p:ext uri="{DAA4B4D4-6D71-4841-9C94-3DE7FCFB9230}">
                <p14:media xmlns:p14="http://schemas.microsoft.com/office/powerpoint/2010/main" r:embed="rId2"/>
              </p:ext>
            </p:extLst>
          </p:nvPr>
        </p:nvPicPr>
        <p:blipFill>
          <a:blip r:embed="rId3"/>
          <a:stretch>
            <a:fillRect/>
          </a:stretch>
        </p:blipFill>
        <p:spPr>
          <a:xfrm>
            <a:off x="1593215" y="1052195"/>
            <a:ext cx="8832215" cy="5377180"/>
          </a:xfrm>
          <a:prstGeom prst="rect">
            <a:avLst/>
          </a:prstGeom>
        </p:spPr>
      </p:pic>
      <p:pic>
        <p:nvPicPr>
          <p:cNvPr id="6" name="Content Placeholder 5" descr="A picture containing text, circle, baseball, emblem&#10;&#10;Description automatically generated"/>
          <p:cNvPicPr>
            <a:picLocks noChangeAspect="1"/>
          </p:cNvPicPr>
          <p:nvPr>
            <p:ph sz="half" idx="2"/>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287020" y="168910"/>
            <a:ext cx="825500" cy="825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5002530" y="320675"/>
            <a:ext cx="1732915" cy="521970"/>
          </a:xfrm>
          <a:prstGeom prst="rect">
            <a:avLst/>
          </a:prstGeom>
          <a:noFill/>
        </p:spPr>
        <p:txBody>
          <a:bodyPr wrap="square" rtlCol="0">
            <a:spAutoFit/>
          </a:bodyPr>
          <a:p>
            <a:r>
              <a:rPr lang="en-IN" altLang="en-US" sz="2800" b="1">
                <a:latin typeface="Times New Roman" panose="02020603050405020304" pitchFamily="18" charset="0"/>
                <a:cs typeface="Times New Roman" panose="02020603050405020304" pitchFamily="18" charset="0"/>
              </a:rPr>
              <a:t>OUTPUT</a:t>
            </a:r>
            <a:endParaRPr lang="en-I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044"/>
            <a:ext cx="10515600" cy="845110"/>
          </a:xfrm>
        </p:spPr>
        <p:txBody>
          <a:bodyPr>
            <a:normAutofit/>
          </a:bodyPr>
          <a:lstStyle/>
          <a:p>
            <a:pPr algn="ctr"/>
            <a:r>
              <a:rPr lang="en-IN"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76138"/>
            <a:ext cx="10515600" cy="4760539"/>
          </a:xfrm>
        </p:spPr>
        <p:txBody>
          <a:bodyPr>
            <a:normAutofit/>
          </a:bodyPr>
          <a:lstStyle/>
          <a:p>
            <a:pPr marL="0" indent="0">
              <a:lnSpc>
                <a:spcPct val="100000"/>
              </a:lnSpc>
              <a:buNone/>
            </a:pPr>
            <a:r>
              <a:rPr lang="en-IN" sz="2400" dirty="0">
                <a:latin typeface="Times New Roman" panose="02020603050405020304" pitchFamily="18" charset="0"/>
                <a:cs typeface="Times New Roman" panose="02020603050405020304" pitchFamily="18" charset="0"/>
              </a:rPr>
              <a:t>The lane detection is done by using different image processing algorithms combined in the real-time GPU system. The first is the Kalman Filter. For a given dynamic system, the KF algorithm predicts the future state of the system and updates this with new measurements. Another one is the Hough Transform. In the HT, it identifies lines in an image by transforming them into a parameter space. Next the Adaptive Gamma Correction is applied. The fast Adaptive Gamma Correction algorithm helps to light up the part of the picture where the lane is visible. Then the frame is returned to where the base image is situated. The analysis of video contents represents different traffic scenarios. The true edge of the road should be flagged to predict the movement of the road. </a:t>
            </a:r>
            <a:endParaRPr lang="en-IN" sz="2400" dirty="0">
              <a:latin typeface="Times New Roman" panose="02020603050405020304" pitchFamily="18" charset="0"/>
              <a:cs typeface="Times New Roman" panose="02020603050405020304" pitchFamily="18" charset="0"/>
            </a:endParaRPr>
          </a:p>
        </p:txBody>
      </p:sp>
      <p:pic>
        <p:nvPicPr>
          <p:cNvPr id="4" name="Picture 3" descr="A picture containing text, circle, baseball, emblem&#10;&#10;Description automatically generated"/>
          <p:cNvPicPr/>
          <p:nvPr/>
        </p:nvPicPr>
        <p:blipFill>
          <a:blip r:embed="rId1">
            <a:extLst>
              <a:ext uri="{28A0092B-C50C-407E-A947-70E740481C1C}">
                <a14:useLocalDpi xmlns:a14="http://schemas.microsoft.com/office/drawing/2010/main" val="0"/>
              </a:ext>
            </a:extLst>
          </a:blip>
          <a:srcRect/>
          <a:stretch>
            <a:fillRect/>
          </a:stretch>
        </p:blipFill>
        <p:spPr bwMode="auto">
          <a:xfrm>
            <a:off x="1133401" y="158937"/>
            <a:ext cx="964340" cy="845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dirty="0">
                <a:latin typeface="Times New Roman" panose="02020603050405020304" pitchFamily="18" charset="0"/>
                <a:cs typeface="Times New Roman" panose="02020603050405020304" pitchFamily="18" charset="0"/>
                <a:sym typeface="+mn-ea"/>
              </a:rPr>
              <a:t>		 Future Scope</a:t>
            </a:r>
            <a:endParaRPr lang="en-IN" altLang="en-US"/>
          </a:p>
        </p:txBody>
      </p:sp>
      <p:sp>
        <p:nvSpPr>
          <p:cNvPr id="3" name="Content Placeholder 2"/>
          <p:cNvSpPr>
            <a:spLocks noGrp="1"/>
          </p:cNvSpPr>
          <p:nvPr>
            <p:ph sz="half" idx="1"/>
          </p:nvPr>
        </p:nvSpPr>
        <p:spPr>
          <a:xfrm>
            <a:off x="1053465" y="2094230"/>
            <a:ext cx="9806305" cy="4083050"/>
          </a:xfrm>
        </p:spPr>
        <p:txBody>
          <a:bodyPr/>
          <a:p>
            <a:pPr marL="0" indent="0">
              <a:buNone/>
            </a:pPr>
            <a:r>
              <a:rPr lang="en-US" sz="2400">
                <a:latin typeface="Times New Roman" panose="02020603050405020304" pitchFamily="18" charset="0"/>
                <a:cs typeface="Times New Roman" panose="02020603050405020304" pitchFamily="18" charset="0"/>
              </a:rPr>
              <a:t>Future research will focus on the use of different and more advanced image processing filters to increase the accuracy of lane detection. It may encompass adaptive filters that automatically respond to varying lighting conditions or those that reduce noise attributed to wetness or reflective road surfaces, thereby hence making the lane detection system even more robust. </a:t>
            </a:r>
            <a:endParaRPr lang="en-US" sz="240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stretch>
            <a:fillRect/>
          </a:stretch>
        </p:blipFill>
        <p:spPr>
          <a:xfrm>
            <a:off x="838200" y="365125"/>
            <a:ext cx="1060450" cy="990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Manthan Shenoy</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Piyush Sonkusle</a:t>
            </a:r>
            <a:r>
              <a:rPr lang="en-IN" altLang="en-US" dirty="0" err="1">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t>
            </a:r>
            <a:r>
              <a:rPr lang="en-IN" altLang="en-US" dirty="0">
                <a:latin typeface="Times New Roman" panose="02020603050405020304" pitchFamily="18" charset="0"/>
                <a:cs typeface="Times New Roman" panose="02020603050405020304" pitchFamily="18" charset="0"/>
              </a:rPr>
              <a:t>eal</a:t>
            </a:r>
            <a:r>
              <a:rPr lang="en-US" dirty="0">
                <a:latin typeface="Times New Roman" panose="02020603050405020304" pitchFamily="18" charset="0"/>
                <a:cs typeface="Times New Roman" panose="02020603050405020304" pitchFamily="18" charset="0"/>
              </a:rPr>
              <a:t>-T</a:t>
            </a:r>
            <a:r>
              <a:rPr lang="en-IN" altLang="en-US" dirty="0">
                <a:latin typeface="Times New Roman" panose="02020603050405020304" pitchFamily="18" charset="0"/>
                <a:cs typeface="Times New Roman" panose="02020603050405020304" pitchFamily="18" charset="0"/>
              </a:rPr>
              <a:t>ime</a:t>
            </a:r>
            <a:r>
              <a:rPr lang="en-US" dirty="0">
                <a:latin typeface="Times New Roman" panose="02020603050405020304" pitchFamily="18" charset="0"/>
                <a:cs typeface="Times New Roman" panose="02020603050405020304" pitchFamily="18" charset="0"/>
              </a:rPr>
              <a:t> L</a:t>
            </a:r>
            <a:r>
              <a:rPr lang="en-IN" altLang="en-US" dirty="0">
                <a:latin typeface="Times New Roman" panose="02020603050405020304" pitchFamily="18" charset="0"/>
                <a:cs typeface="Times New Roman" panose="02020603050405020304" pitchFamily="18" charset="0"/>
              </a:rPr>
              <a:t>ane</a:t>
            </a:r>
            <a:r>
              <a:rPr lang="en-US" dirty="0">
                <a:latin typeface="Times New Roman" panose="02020603050405020304" pitchFamily="18" charset="0"/>
                <a:cs typeface="Times New Roman" panose="02020603050405020304" pitchFamily="18" charset="0"/>
              </a:rPr>
              <a:t> D</a:t>
            </a:r>
            <a:r>
              <a:rPr lang="en-IN" altLang="en-US" dirty="0">
                <a:latin typeface="Times New Roman" panose="02020603050405020304" pitchFamily="18" charset="0"/>
                <a:cs typeface="Times New Roman" panose="02020603050405020304" pitchFamily="18" charset="0"/>
              </a:rPr>
              <a:t>etection</a:t>
            </a:r>
            <a:r>
              <a:rPr lang="en-US" dirty="0">
                <a:latin typeface="Times New Roman" panose="02020603050405020304" pitchFamily="18" charset="0"/>
                <a:cs typeface="Times New Roman" panose="02020603050405020304" pitchFamily="18" charset="0"/>
              </a:rPr>
              <a:t> A</a:t>
            </a:r>
            <a:r>
              <a:rPr lang="en-IN" altLang="en-US" dirty="0">
                <a:latin typeface="Times New Roman" panose="02020603050405020304" pitchFamily="18" charset="0"/>
                <a:cs typeface="Times New Roman" panose="02020603050405020304" pitchFamily="18" charset="0"/>
              </a:rPr>
              <a:t>nalysis</a:t>
            </a:r>
            <a:r>
              <a:rPr lang="en-US" dirty="0">
                <a:latin typeface="Times New Roman" panose="02020603050405020304" pitchFamily="18" charset="0"/>
                <a:cs typeface="Times New Roman" panose="02020603050405020304" pitchFamily="18" charset="0"/>
              </a:rPr>
              <a:t> A</a:t>
            </a:r>
            <a:r>
              <a:rPr lang="en-IN" altLang="en-US"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N</a:t>
            </a:r>
            <a:r>
              <a:rPr lang="en-IN" altLang="en-US" dirty="0">
                <a:latin typeface="Times New Roman" panose="02020603050405020304" pitchFamily="18" charset="0"/>
                <a:cs typeface="Times New Roman" panose="02020603050405020304" pitchFamily="18" charset="0"/>
              </a:rPr>
              <a:t>ight</a:t>
            </a:r>
            <a:r>
              <a:rPr lang="en-US" dirty="0">
                <a:latin typeface="Times New Roman" panose="02020603050405020304" pitchFamily="18" charset="0"/>
                <a:cs typeface="Times New Roman" panose="02020603050405020304" pitchFamily="18" charset="0"/>
              </a:rPr>
              <a:t>”,20</a:t>
            </a:r>
            <a:r>
              <a:rPr lang="en-IN" altLang="en-US" dirty="0">
                <a:latin typeface="Times New Roman" panose="02020603050405020304" pitchFamily="18" charset="0"/>
                <a:cs typeface="Times New Roman" panose="02020603050405020304" pitchFamily="18" charset="0"/>
              </a:rPr>
              <a:t>19 </a:t>
            </a:r>
            <a:r>
              <a:rPr lang="en-IN" altLang="en-US" dirty="0">
                <a:latin typeface="Times New Roman" panose="02020603050405020304" pitchFamily="18" charset="0"/>
                <a:cs typeface="Times New Roman" panose="02020603050405020304" pitchFamily="18" charset="0"/>
                <a:hlinkClick r:id="rId1" action="ppaction://hlinkfile"/>
              </a:rPr>
              <a:t>https://www.researchgate.net/publication/337164485_REAL-TIME_LANE_DETECTION_ANALYSIS_AT_NIGHT</a:t>
            </a:r>
            <a:endParaRPr lang="en-IN" altLang="en-US" dirty="0">
              <a:latin typeface="Times New Roman" panose="02020603050405020304" pitchFamily="18" charset="0"/>
              <a:cs typeface="Times New Roman" panose="02020603050405020304" pitchFamily="18" charset="0"/>
              <a:hlinkClick r:id="rId1" action="ppaction://hlinkfile"/>
            </a:endParaRPr>
          </a:p>
          <a:p>
            <a:endParaRPr lang="en-IN" alt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Dr. A.K. Madan; Divyansha Jharwal</a:t>
            </a: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“Road Lane Line Detection Using OpenCV”, 2022 </a:t>
            </a:r>
            <a:r>
              <a:rPr lang="en-IN" dirty="0">
                <a:latin typeface="Times New Roman" panose="02020603050405020304" pitchFamily="18" charset="0"/>
                <a:cs typeface="Times New Roman" panose="02020603050405020304" pitchFamily="18" charset="0"/>
                <a:hlinkClick r:id="rId2" action="ppaction://hlinkfile"/>
              </a:rPr>
              <a:t>https://www.irjmets.com/uploadedfiles/paper/issue_5_may_2022/23299/final/fin_irjmets1652765861.pdf</a:t>
            </a:r>
            <a:endParaRPr lang="en-US" dirty="0">
              <a:latin typeface="Times New Roman" panose="02020603050405020304" pitchFamily="18" charset="0"/>
              <a:cs typeface="Times New Roman" panose="02020603050405020304" pitchFamily="18" charset="0"/>
            </a:endParaRPr>
          </a:p>
        </p:txBody>
      </p:sp>
      <p:pic>
        <p:nvPicPr>
          <p:cNvPr id="6" name="Picture 5" descr="A picture containing text, circle, baseball, emble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932331" y="186391"/>
            <a:ext cx="1057834" cy="9892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Presentation</Application>
  <PresentationFormat>Widescreen</PresentationFormat>
  <Paragraphs>61</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vt:lpstr>
      <vt:lpstr>SimSun</vt:lpstr>
      <vt:lpstr>Wingdings</vt:lpstr>
      <vt:lpstr>Times New Roman</vt:lpstr>
      <vt:lpstr>Microsoft YaHei</vt:lpstr>
      <vt:lpstr>Arial Unicode MS</vt:lpstr>
      <vt:lpstr>Calibri Light</vt:lpstr>
      <vt:lpstr>Calibri</vt:lpstr>
      <vt:lpstr>Office Theme</vt:lpstr>
      <vt:lpstr>Lane Detection On Road </vt:lpstr>
      <vt:lpstr>Abstract</vt:lpstr>
      <vt:lpstr>Requirements</vt:lpstr>
      <vt:lpstr>Proposed Methodology</vt:lpstr>
      <vt:lpstr>RESULTS</vt:lpstr>
      <vt:lpstr>PowerPoint 演示文稿</vt:lpstr>
      <vt:lpstr>Conclusion</vt:lpstr>
      <vt:lpstr>PowerPoint 演示文稿</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GLWEC</dc:creator>
  <cp:lastModifiedBy>Divya Pathlavath</cp:lastModifiedBy>
  <cp:revision>12</cp:revision>
  <dcterms:created xsi:type="dcterms:W3CDTF">2024-04-10T07:57:00Z</dcterms:created>
  <dcterms:modified xsi:type="dcterms:W3CDTF">2024-08-21T10:52:42Z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6EF1732D974F49A1AF351FFE15C59E02_13</vt:lpwstr>
  </property>
  <property fmtid="{D5CDD505-2E9C-101B-9397-08002B2CF9AE}" pid="3" name="KSOProductBuildVer">
    <vt:lpwstr>1033-12.2.0.17562</vt:lpwstr>
  </property>
</Properties>
</file>